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360" r:id="rId3"/>
    <p:sldId id="287" r:id="rId4"/>
    <p:sldId id="290" r:id="rId5"/>
    <p:sldId id="257" r:id="rId6"/>
    <p:sldId id="417" r:id="rId7"/>
    <p:sldId id="389" r:id="rId8"/>
    <p:sldId id="388" r:id="rId9"/>
    <p:sldId id="418" r:id="rId10"/>
    <p:sldId id="390" r:id="rId11"/>
    <p:sldId id="361" r:id="rId12"/>
    <p:sldId id="392" r:id="rId13"/>
    <p:sldId id="367" r:id="rId14"/>
    <p:sldId id="393" r:id="rId15"/>
    <p:sldId id="368" r:id="rId16"/>
    <p:sldId id="381" r:id="rId17"/>
    <p:sldId id="400" r:id="rId18"/>
    <p:sldId id="346" r:id="rId19"/>
    <p:sldId id="419" r:id="rId20"/>
    <p:sldId id="347" r:id="rId21"/>
    <p:sldId id="348" r:id="rId22"/>
    <p:sldId id="420" r:id="rId23"/>
    <p:sldId id="421" r:id="rId24"/>
    <p:sldId id="422" r:id="rId25"/>
    <p:sldId id="423" r:id="rId26"/>
    <p:sldId id="425" r:id="rId27"/>
    <p:sldId id="426" r:id="rId28"/>
    <p:sldId id="429" r:id="rId29"/>
    <p:sldId id="430" r:id="rId30"/>
    <p:sldId id="433" r:id="rId31"/>
    <p:sldId id="434" r:id="rId32"/>
    <p:sldId id="435" r:id="rId33"/>
    <p:sldId id="437" r:id="rId34"/>
    <p:sldId id="438" r:id="rId35"/>
    <p:sldId id="440" r:id="rId36"/>
    <p:sldId id="326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>
      <p:cViewPr varScale="1">
        <p:scale>
          <a:sx n="103" d="100"/>
          <a:sy n="103" d="100"/>
        </p:scale>
        <p:origin x="2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0381548C-F566-49C9-B6DA-D1BFA01BC08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5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0E3BF-A6DA-483B-B028-C3DAAA964A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9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EA2BA-3E5D-4299-94C6-0322509D85C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6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2FEEF-6F6F-420B-84DE-DDFEA971ED1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0832E-22D7-450C-B984-172AABCACE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8EDB1-EDB1-4ACF-9BCC-0241727B6E3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8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ECC0-CC88-4888-9CD3-B5F2948082F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6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35612-1D5E-430F-9178-B05152E793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0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71523-5B48-4F6D-839F-B7689A10365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5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27950-05CC-4800-ABE7-CE14F59A9E1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836E0-3266-43E1-BAC9-233740C0526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2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5307DD85-55A3-4504-8BA8-7D303B2DDC4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c-bsu.cam.ac.uk/cochrane/handbook/chapter_10/10_addressing_reporting_biases.htm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mple.edu/musictherapy" TargetMode="External"/><Relationship Id="rId2" Type="http://schemas.openxmlformats.org/officeDocument/2006/relationships/hyperlink" Target="mailto:cdileo@templ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mple.edu/boyer/researchcente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chran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002/14651858.CD004025.pub3/abstract" TargetMode="External"/><Relationship Id="rId2" Type="http://schemas.openxmlformats.org/officeDocument/2006/relationships/hyperlink" Target="http://onlinelibrary.wiley.com/doi/10.1002/14651858.CD004381.pub3/abstrac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002/14651858.CD010032/abstract" TargetMode="External"/><Relationship Id="rId2" Type="http://schemas.openxmlformats.org/officeDocument/2006/relationships/hyperlink" Target="http://onlinelibrary.wiley.com/doi/10.1002/14651858.CD010459/abstrac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002/14651858.CD003728.pub2/abstract" TargetMode="External"/><Relationship Id="rId2" Type="http://schemas.openxmlformats.org/officeDocument/2006/relationships/hyperlink" Target="http://onlinelibrary.wiley.com/doi/10.1002/14651858.CD011073/abstrac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nlinelibrary.wiley.com/doi/10.1002/14651858.CD006868.pub3/abstract" TargetMode="External"/><Relationship Id="rId4" Type="http://schemas.openxmlformats.org/officeDocument/2006/relationships/hyperlink" Target="http://onlinelibrary.wiley.com/doi/10.1002/14651858.CD007103.pub2/abstra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b="1" smtClean="0"/>
              <a:t>COCHRANE REVIEWS AND </a:t>
            </a:r>
            <a:br>
              <a:rPr lang="en-US" sz="4000" b="1" smtClean="0"/>
            </a:br>
            <a:r>
              <a:rPr lang="en-US" sz="4000" b="1" smtClean="0"/>
              <a:t>MUSIC THERAPY RESEARCH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000" b="1" smtClean="0"/>
              <a:t>Cheryl Dileo, PhD, MT-BC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000" b="1" smtClean="0"/>
              <a:t>Carnell Professor of Music Therapy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000" b="1" smtClean="0"/>
              <a:t>Director: Arts and Quality of Life Research Ctr.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000" b="1" smtClean="0"/>
              <a:t>Coordinator: PhD Program in Music Therapy</a:t>
            </a:r>
          </a:p>
          <a:p>
            <a:pPr algn="ctr" eaLnBrk="1" hangingPunct="1">
              <a:lnSpc>
                <a:spcPct val="90000"/>
              </a:lnSpc>
            </a:pPr>
            <a:endParaRPr lang="en-US" sz="2000" b="1" smtClean="0"/>
          </a:p>
          <a:p>
            <a:pPr algn="ctr" eaLnBrk="1" hangingPunct="1">
              <a:lnSpc>
                <a:spcPct val="90000"/>
              </a:lnSpc>
            </a:pPr>
            <a:endParaRPr lang="en-US" sz="2400" b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Some Basics</a:t>
            </a:r>
            <a:endParaRPr lang="en-US" dirty="0"/>
          </a:p>
        </p:txBody>
      </p:sp>
      <p:sp>
        <p:nvSpPr>
          <p:cNvPr id="10243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 smtClean="0"/>
              <a:t>Understanding Cochrane Reviews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Systematic Reviews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Systematic reviews seek to collate all evidence that fits pre-specified eligibility criteria in order to address a specific research question.</a:t>
            </a:r>
          </a:p>
          <a:p>
            <a:r>
              <a:rPr lang="en-US" sz="2800" smtClean="0"/>
              <a:t>Systematic reviews aim to minimize bias by using explicit, systematic methods.</a:t>
            </a:r>
          </a:p>
          <a:p>
            <a:r>
              <a:rPr lang="en-US" sz="2800" smtClean="0"/>
              <a:t>The Cochrane Collaboration prepares, maintains and promotes systematic reviews to inform healthcare decisions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studies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Cochrane reviews typically include</a:t>
            </a:r>
          </a:p>
          <a:p>
            <a:endParaRPr lang="en-US" smtClean="0"/>
          </a:p>
          <a:p>
            <a:r>
              <a:rPr lang="en-US" b="1" smtClean="0"/>
              <a:t>Randomized Controlled Trials</a:t>
            </a:r>
          </a:p>
          <a:p>
            <a:endParaRPr lang="en-US" b="1" smtClean="0"/>
          </a:p>
          <a:p>
            <a:r>
              <a:rPr lang="en-US" b="1" smtClean="0"/>
              <a:t>Controlled Clinical Trials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Library of Medicine definition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Randomized Controlled Trial</a:t>
            </a:r>
            <a:endParaRPr lang="en-US" smtClean="0"/>
          </a:p>
          <a:p>
            <a:pPr lvl="1"/>
            <a:r>
              <a:rPr lang="en-US" smtClean="0"/>
              <a:t>involves at least one test treatment and one control treatment, </a:t>
            </a:r>
          </a:p>
          <a:p>
            <a:pPr lvl="1"/>
            <a:r>
              <a:rPr lang="en-US" smtClean="0"/>
              <a:t>concurrent enrolment and follow-up of the test- and control-treated groups,</a:t>
            </a:r>
          </a:p>
          <a:p>
            <a:pPr lvl="1"/>
            <a:r>
              <a:rPr lang="en-US" smtClean="0"/>
              <a:t>in which the treatments to be administered are selected by a random process, such as the use of a random-numbers table.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Library of Medicine Definition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lvl="1" indent="0">
              <a:buFont typeface="Wingdings" pitchFamily="2" charset="2"/>
              <a:buNone/>
            </a:pPr>
            <a:r>
              <a:rPr lang="en-US" b="1" smtClean="0"/>
              <a:t>Controlled Clinical Trial</a:t>
            </a:r>
          </a:p>
          <a:p>
            <a:r>
              <a:rPr lang="en-US" smtClean="0"/>
              <a:t>Involves one or more test treatments</a:t>
            </a:r>
          </a:p>
          <a:p>
            <a:r>
              <a:rPr lang="en-US" smtClean="0"/>
              <a:t>at least one control treatment, </a:t>
            </a:r>
          </a:p>
          <a:p>
            <a:r>
              <a:rPr lang="en-US" smtClean="0"/>
              <a:t>specified outcome measures for evaluating the studied intervention, </a:t>
            </a:r>
          </a:p>
          <a:p>
            <a:r>
              <a:rPr lang="en-US" smtClean="0"/>
              <a:t>and a bias-free method for assigning patients to the test treatment.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Reporting Results- Risk of Bias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clinical trials, biases can be broadly categorized </a:t>
            </a:r>
          </a:p>
          <a:p>
            <a:pPr lvl="1"/>
            <a:r>
              <a:rPr lang="en-US" smtClean="0"/>
              <a:t>selection bias, </a:t>
            </a:r>
          </a:p>
          <a:p>
            <a:pPr lvl="1"/>
            <a:r>
              <a:rPr lang="en-US" smtClean="0"/>
              <a:t>performance bias, </a:t>
            </a:r>
          </a:p>
          <a:p>
            <a:pPr lvl="1"/>
            <a:r>
              <a:rPr lang="en-US" smtClean="0"/>
              <a:t>detection bias, </a:t>
            </a:r>
          </a:p>
          <a:p>
            <a:pPr lvl="1"/>
            <a:r>
              <a:rPr lang="en-US" smtClean="0"/>
              <a:t>attrition bias, </a:t>
            </a:r>
          </a:p>
          <a:p>
            <a:pPr lvl="1"/>
            <a:r>
              <a:rPr lang="en-US" smtClean="0"/>
              <a:t>reporting bias and </a:t>
            </a:r>
          </a:p>
          <a:p>
            <a:pPr lvl="1"/>
            <a:r>
              <a:rPr lang="en-US" smtClean="0"/>
              <a:t>other biases that do not fit into these categories.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smtClean="0"/>
              <a:t>A Common Classification </a:t>
            </a:r>
            <a:br>
              <a:rPr lang="en-US" sz="3600" b="1" smtClean="0"/>
            </a:br>
            <a:r>
              <a:rPr lang="en-US" sz="3600" b="1" smtClean="0"/>
              <a:t>Scheme for Bias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1828800"/>
          <a:ext cx="7696199" cy="4908550"/>
        </p:xfrm>
        <a:graphic>
          <a:graphicData uri="http://schemas.openxmlformats.org/drawingml/2006/table">
            <a:tbl>
              <a:tblPr/>
              <a:tblGrid>
                <a:gridCol w="1654460"/>
                <a:gridCol w="2762359"/>
                <a:gridCol w="3279380"/>
              </a:tblGrid>
              <a:tr h="518216">
                <a:tc>
                  <a:txBody>
                    <a:bodyPr/>
                    <a:lstStyle/>
                    <a:p>
                      <a:r>
                        <a:rPr lang="en-GB" sz="1600" b="1">
                          <a:effectLst/>
                        </a:rPr>
                        <a:t>Type of bias</a:t>
                      </a:r>
                      <a:endParaRPr lang="en-GB" sz="1600"/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>
                          <a:effectLst/>
                        </a:rPr>
                        <a:t>Description</a:t>
                      </a:r>
                      <a:endParaRPr lang="en-GB" sz="1600"/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Relevant domains in the Collaboration’s ‘Risk of bias’ tool</a:t>
                      </a:r>
                      <a:endParaRPr lang="en-US" sz="1600"/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4363">
                <a:tc>
                  <a:txBody>
                    <a:bodyPr/>
                    <a:lstStyle/>
                    <a:p>
                      <a:r>
                        <a:rPr lang="en-GB" sz="1600"/>
                        <a:t>Selection bias.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Systematic differences between baseline characteristics of the groups that are compared.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GB" sz="1600"/>
                        <a:t>Sequence generation.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sz="1600"/>
                        <a:t>Allocation concealment.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770">
                <a:tc>
                  <a:txBody>
                    <a:bodyPr/>
                    <a:lstStyle/>
                    <a:p>
                      <a:r>
                        <a:rPr lang="en-GB" sz="1600"/>
                        <a:t>Performance bias.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Systematic differences between groups in the care that is provided, or in exposure to factors other than the interventions of interest.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Blinding of participants and personnel.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Other potential threats to validity.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67">
                <a:tc>
                  <a:txBody>
                    <a:bodyPr/>
                    <a:lstStyle/>
                    <a:p>
                      <a:r>
                        <a:rPr lang="en-GB" sz="1600"/>
                        <a:t>Detection bias.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Systematic differences between groups in how outcomes are determined.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Blinding of outcome assessment.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Other potential threats to validity.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67">
                <a:tc>
                  <a:txBody>
                    <a:bodyPr/>
                    <a:lstStyle/>
                    <a:p>
                      <a:r>
                        <a:rPr lang="en-GB" sz="1600"/>
                        <a:t>Attrition bias.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Systematic differences between groups in withdrawals from a study.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/>
                        <a:t>Incomplete outcome data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67">
                <a:tc>
                  <a:txBody>
                    <a:bodyPr/>
                    <a:lstStyle/>
                    <a:p>
                      <a:r>
                        <a:rPr lang="en-GB" sz="1600"/>
                        <a:t>Reporting bias.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Systematic differences between reported and unreported findings.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/>
                        <a:t>Selective outcome reporting (see also Chapter </a:t>
                      </a:r>
                      <a:r>
                        <a:rPr lang="en-US" sz="1600" dirty="0">
                          <a:hlinkClick r:id="rId2"/>
                        </a:rPr>
                        <a:t>10</a:t>
                      </a:r>
                      <a:r>
                        <a:rPr lang="en-US" sz="1600" dirty="0"/>
                        <a:t>).</a:t>
                      </a:r>
                    </a:p>
                  </a:txBody>
                  <a:tcPr marL="30512" marR="30512" marT="15257" marB="152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Understanding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Effect size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Confidence Intervals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Heterogeneity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Music for stress and anxiety reduction in coronary heart disease patients</a:t>
            </a:r>
            <a:endParaRPr lang="en-US" sz="4000" b="1" dirty="0" smtClean="0"/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/>
              <a:t>Bradt</a:t>
            </a:r>
            <a:r>
              <a:rPr lang="en-US" b="1" dirty="0" smtClean="0"/>
              <a:t>, </a:t>
            </a:r>
            <a:r>
              <a:rPr lang="en-US" b="1" dirty="0" err="1" smtClean="0"/>
              <a:t>Dileo</a:t>
            </a:r>
            <a:r>
              <a:rPr lang="en-US" b="1" dirty="0" smtClean="0"/>
              <a:t>, </a:t>
            </a:r>
            <a:r>
              <a:rPr lang="en-US" b="1" dirty="0" err="1" smtClean="0"/>
              <a:t>Potvin</a:t>
            </a:r>
            <a:r>
              <a:rPr lang="en-US" b="1" dirty="0" smtClean="0"/>
              <a:t>, 2013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Music…CHD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sz="2900" b="1" dirty="0"/>
              <a:t>Purpose: to assess the effects of</a:t>
            </a:r>
          </a:p>
          <a:p>
            <a:pPr lvl="1"/>
            <a:r>
              <a:rPr lang="en-US" altLang="en-US" sz="2600" b="1" dirty="0"/>
              <a:t>music interventions with standard care </a:t>
            </a:r>
          </a:p>
          <a:p>
            <a:pPr lvl="1">
              <a:buNone/>
            </a:pPr>
            <a:r>
              <a:rPr lang="en-US" altLang="en-US" sz="2600" b="1" dirty="0"/>
              <a:t>vs. standard care alone </a:t>
            </a:r>
          </a:p>
          <a:p>
            <a:pPr>
              <a:buNone/>
            </a:pPr>
            <a:r>
              <a:rPr lang="en-US" altLang="en-US" sz="2900" b="1" dirty="0"/>
              <a:t>On </a:t>
            </a:r>
          </a:p>
          <a:p>
            <a:pPr lvl="1"/>
            <a:r>
              <a:rPr lang="en-US" altLang="en-US" sz="2600" b="1" dirty="0"/>
              <a:t>psychological responses</a:t>
            </a:r>
          </a:p>
          <a:p>
            <a:pPr lvl="1"/>
            <a:r>
              <a:rPr lang="en-US" altLang="en-US" sz="2600" b="1" dirty="0"/>
              <a:t>physiological responses </a:t>
            </a:r>
          </a:p>
          <a:p>
            <a:pPr>
              <a:buNone/>
            </a:pPr>
            <a:r>
              <a:rPr lang="en-US" altLang="en-US" sz="3000" b="1" dirty="0" smtClean="0"/>
              <a:t>In</a:t>
            </a:r>
            <a:endParaRPr lang="en-US" altLang="en-US" sz="3000" b="1" dirty="0"/>
          </a:p>
          <a:p>
            <a:pPr lvl="1">
              <a:buNone/>
            </a:pPr>
            <a:r>
              <a:rPr lang="en-US" altLang="en-US" sz="2600" b="1" dirty="0"/>
              <a:t>people with heart disease.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9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issues to be addressed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smtClean="0"/>
              <a:t>How to understand Cochrane Reviews</a:t>
            </a:r>
          </a:p>
          <a:p>
            <a:pPr lvl="1"/>
            <a:r>
              <a:rPr lang="en-US" sz="3600" b="1" smtClean="0"/>
              <a:t>Including important concepts such as bias</a:t>
            </a:r>
            <a:endParaRPr lang="en-US" sz="4000" b="1" smtClean="0"/>
          </a:p>
          <a:p>
            <a:r>
              <a:rPr lang="en-US" sz="4000" b="1" smtClean="0"/>
              <a:t> How to make use of this information in designing future research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Studies Included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885" y="1752600"/>
            <a:ext cx="8229600" cy="4019096"/>
          </a:xfrm>
        </p:spPr>
        <p:txBody>
          <a:bodyPr/>
          <a:lstStyle/>
          <a:p>
            <a:r>
              <a:rPr lang="en-US" altLang="en-US" b="1" dirty="0"/>
              <a:t>26 trials- 1369 </a:t>
            </a:r>
            <a:r>
              <a:rPr lang="en-US" altLang="en-US" b="1" dirty="0" err="1"/>
              <a:t>Ss</a:t>
            </a:r>
            <a:r>
              <a:rPr lang="en-US" altLang="en-US" b="1" dirty="0"/>
              <a:t> </a:t>
            </a:r>
          </a:p>
          <a:p>
            <a:pPr lvl="1"/>
            <a:r>
              <a:rPr lang="en-US" altLang="en-US" b="1" dirty="0"/>
              <a:t>Representing US, Australia, Denmark, Hong Kong, S, Korea, Sweden, Iran</a:t>
            </a:r>
          </a:p>
          <a:p>
            <a:endParaRPr lang="en-US" altLang="en-US" b="1" dirty="0"/>
          </a:p>
          <a:p>
            <a:r>
              <a:rPr lang="en-US" altLang="en-US" b="1" dirty="0"/>
              <a:t>3 trials - music therapy </a:t>
            </a:r>
          </a:p>
          <a:p>
            <a:endParaRPr lang="en-US" altLang="en-US" b="1" dirty="0"/>
          </a:p>
          <a:p>
            <a:r>
              <a:rPr lang="en-US" altLang="en-US" b="1" dirty="0"/>
              <a:t>23 trials - music medicine</a:t>
            </a:r>
            <a:r>
              <a:rPr lang="en-US" altLang="en-US" dirty="0"/>
              <a:t> 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Music Medicine vs. Music Therapy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b="1" dirty="0"/>
              <a:t>Use of music by medical professionals</a:t>
            </a:r>
          </a:p>
          <a:p>
            <a:r>
              <a:rPr lang="en-US" altLang="en-US" b="1" dirty="0"/>
              <a:t>No therapeutic process</a:t>
            </a:r>
          </a:p>
          <a:p>
            <a:r>
              <a:rPr lang="en-US" altLang="en-US" b="1" dirty="0"/>
              <a:t>No relationship established through the music</a:t>
            </a:r>
          </a:p>
          <a:p>
            <a:r>
              <a:rPr lang="en-US" altLang="en-US" b="1" dirty="0"/>
              <a:t>Primarily pre-recorded music listening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b="1" dirty="0"/>
              <a:t>Trained/ Credentialed music therapist</a:t>
            </a:r>
          </a:p>
          <a:p>
            <a:r>
              <a:rPr lang="en-US" altLang="en-US" b="1" dirty="0"/>
              <a:t>Therapeutic process (assessment, treatment, evaluation</a:t>
            </a:r>
          </a:p>
          <a:p>
            <a:r>
              <a:rPr lang="en-US" altLang="en-US" b="1" dirty="0"/>
              <a:t>Relationship with </a:t>
            </a:r>
            <a:r>
              <a:rPr lang="en-US" altLang="en-US" b="1" dirty="0" err="1"/>
              <a:t>pt</a:t>
            </a:r>
            <a:r>
              <a:rPr lang="en-US" altLang="en-US" b="1" dirty="0"/>
              <a:t> through music</a:t>
            </a:r>
          </a:p>
          <a:p>
            <a:r>
              <a:rPr lang="en-US" altLang="en-US" b="1" dirty="0"/>
              <a:t>Range of music experiences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Were there significant differences between patients who had music vs. no music/standard </a:t>
            </a:r>
            <a:r>
              <a:rPr lang="en-US" altLang="en-US" b="1" dirty="0" smtClean="0"/>
              <a:t>care?</a:t>
            </a:r>
          </a:p>
          <a:p>
            <a:r>
              <a:rPr lang="en-US" altLang="en-US" b="1" dirty="0" smtClean="0"/>
              <a:t>What </a:t>
            </a:r>
            <a:r>
              <a:rPr lang="en-US" altLang="en-US" b="1" dirty="0"/>
              <a:t>was size of difference? Small? Moderate? </a:t>
            </a:r>
            <a:r>
              <a:rPr lang="en-US" altLang="en-US" b="1" dirty="0" smtClean="0"/>
              <a:t>Large?</a:t>
            </a:r>
            <a:endParaRPr lang="en-US" altLang="en-US" b="1" dirty="0"/>
          </a:p>
          <a:p>
            <a:r>
              <a:rPr lang="en-US" altLang="en-US" b="1" dirty="0" smtClean="0"/>
              <a:t>Did </a:t>
            </a:r>
            <a:r>
              <a:rPr lang="en-US" altLang="en-US" b="1" dirty="0"/>
              <a:t>the studies differ significantly in their results? Homogenous or </a:t>
            </a:r>
            <a:r>
              <a:rPr lang="en-US" altLang="en-US" b="1" dirty="0" err="1"/>
              <a:t>heterogenous</a:t>
            </a:r>
            <a:r>
              <a:rPr lang="en-US" altLang="en-US" b="1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369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err="1"/>
              <a:t>Bradt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Dileo</a:t>
            </a:r>
            <a:r>
              <a:rPr lang="en-US" altLang="en-US" sz="3200" dirty="0"/>
              <a:t> &amp; </a:t>
            </a:r>
            <a:r>
              <a:rPr lang="en-US" altLang="en-US" sz="3200" dirty="0" err="1"/>
              <a:t>Grocke</a:t>
            </a:r>
            <a:r>
              <a:rPr lang="en-US" altLang="en-US" sz="3200" dirty="0"/>
              <a:t>, 2010</a:t>
            </a:r>
            <a:r>
              <a:rPr lang="en-US" altLang="en-US" sz="3200" dirty="0" smtClean="0"/>
              <a:t>) (</a:t>
            </a:r>
            <a:r>
              <a:rPr lang="en-US" altLang="en-US" sz="3200" dirty="0" err="1"/>
              <a:t>Bradt</a:t>
            </a:r>
            <a:r>
              <a:rPr lang="en-US" altLang="en-US" sz="3200" dirty="0"/>
              <a:t> &amp; </a:t>
            </a:r>
            <a:r>
              <a:rPr lang="en-US" altLang="en-US" sz="3200" dirty="0" err="1"/>
              <a:t>Dileo</a:t>
            </a:r>
            <a:r>
              <a:rPr lang="en-US" altLang="en-US" sz="3200" dirty="0"/>
              <a:t>, in press)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133601"/>
            <a:ext cx="7772400" cy="1676399"/>
          </a:xfrm>
        </p:spPr>
        <p:txBody>
          <a:bodyPr/>
          <a:lstStyle/>
          <a:p>
            <a:r>
              <a:rPr lang="en-US" altLang="en-US" sz="4000" b="1" dirty="0" smtClean="0"/>
              <a:t>Music </a:t>
            </a:r>
            <a:r>
              <a:rPr lang="en-US" altLang="en-US" sz="4000" b="1" dirty="0"/>
              <a:t>Interventions for Mechanically Ventilated Patients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33047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Music…Mechanically Ventilated Patients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PURPOSE</a:t>
            </a:r>
          </a:p>
          <a:p>
            <a:endParaRPr lang="en-US" altLang="en-US" b="1" dirty="0"/>
          </a:p>
          <a:p>
            <a:r>
              <a:rPr lang="en-US" altLang="en-US" b="1" dirty="0"/>
              <a:t>Compare the effects of standard care + music therapy or music medicine interventions </a:t>
            </a:r>
          </a:p>
          <a:p>
            <a:r>
              <a:rPr lang="en-US" altLang="en-US" b="1" dirty="0"/>
              <a:t>with standard care alone </a:t>
            </a:r>
          </a:p>
          <a:p>
            <a:r>
              <a:rPr lang="en-US" altLang="en-US" b="1" dirty="0"/>
              <a:t>on anxiety in mechanically ventilated patients.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69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Music…Mechanically Ventilated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/>
              <a:t>14 studies</a:t>
            </a:r>
          </a:p>
          <a:p>
            <a:pPr lvl="1"/>
            <a:r>
              <a:rPr lang="en-US" altLang="en-US" sz="2400" b="1" dirty="0"/>
              <a:t>USA (5) China (3) and 1 each from Taiwan, Canada, Germany, Netherlands, Turkey &amp; France</a:t>
            </a:r>
          </a:p>
          <a:p>
            <a:endParaRPr lang="en-US" altLang="en-US" sz="2400" b="1" dirty="0"/>
          </a:p>
          <a:p>
            <a:r>
              <a:rPr lang="en-US" altLang="en-US" sz="2400" b="1" dirty="0"/>
              <a:t>805 participants</a:t>
            </a:r>
          </a:p>
          <a:p>
            <a:endParaRPr lang="en-US" altLang="en-US" sz="2400" b="1" dirty="0"/>
          </a:p>
          <a:p>
            <a:r>
              <a:rPr lang="en-US" altLang="en-US" sz="2400" b="1" dirty="0"/>
              <a:t>13 studies- music medicine</a:t>
            </a:r>
          </a:p>
          <a:p>
            <a:endParaRPr lang="en-US" altLang="en-US" sz="2400" b="1" dirty="0"/>
          </a:p>
          <a:p>
            <a:r>
              <a:rPr lang="en-US" altLang="en-US" sz="2400" b="1" dirty="0"/>
              <a:t>1 study-music therapy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70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err="1"/>
              <a:t>Bradt</a:t>
            </a:r>
            <a:r>
              <a:rPr lang="en-US" altLang="en-US" sz="3200" dirty="0"/>
              <a:t>, Magee, </a:t>
            </a:r>
            <a:r>
              <a:rPr lang="en-US" altLang="en-US" sz="3200" dirty="0" err="1"/>
              <a:t>Dileo</a:t>
            </a:r>
            <a:r>
              <a:rPr lang="en-US" altLang="en-US" sz="3200" dirty="0"/>
              <a:t>, Wheeler, </a:t>
            </a:r>
            <a:r>
              <a:rPr lang="en-US" altLang="en-US" sz="3200" dirty="0" err="1"/>
              <a:t>McGilloway</a:t>
            </a:r>
            <a:r>
              <a:rPr lang="en-US" altLang="en-US" sz="3200" dirty="0"/>
              <a:t> , 2010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209801"/>
            <a:ext cx="7772400" cy="1600199"/>
          </a:xfrm>
        </p:spPr>
        <p:txBody>
          <a:bodyPr/>
          <a:lstStyle/>
          <a:p>
            <a:r>
              <a:rPr lang="en-US" altLang="en-US" sz="4400" b="1" dirty="0"/>
              <a:t>Music Therapy for Acquired Brain Injury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40990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MT/ABI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Seven </a:t>
            </a:r>
            <a:r>
              <a:rPr lang="en-US" altLang="en-US" b="1" dirty="0"/>
              <a:t>studies (184 participants, 54% male) </a:t>
            </a:r>
          </a:p>
          <a:p>
            <a:endParaRPr lang="en-US" altLang="en-US" b="1" dirty="0"/>
          </a:p>
          <a:p>
            <a:r>
              <a:rPr lang="en-US" altLang="en-US" b="1" dirty="0"/>
              <a:t>All Music Therapy</a:t>
            </a:r>
          </a:p>
          <a:p>
            <a:pPr lvl="1"/>
            <a:endParaRPr lang="en-US" altLang="en-US" b="1" dirty="0"/>
          </a:p>
          <a:p>
            <a:pPr lvl="1"/>
            <a:r>
              <a:rPr lang="en-US" altLang="en-US" b="1" dirty="0"/>
              <a:t>3 US, 1 South Korea, 1 Germany, 1 Australia, 1 US and Germany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85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err="1"/>
              <a:t>Bradt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Dileo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Grocke</a:t>
            </a:r>
            <a:r>
              <a:rPr lang="en-US" altLang="en-US" sz="2800" dirty="0"/>
              <a:t>, Magill, 2011</a:t>
            </a:r>
            <a:br>
              <a:rPr lang="en-US" altLang="en-US" sz="2800" dirty="0"/>
            </a:br>
            <a:r>
              <a:rPr lang="en-US" altLang="en-US" sz="2800" dirty="0"/>
              <a:t>BRADT, DILEO, MAGILL (IN PROGRESS)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1981201"/>
            <a:ext cx="7772400" cy="1981199"/>
          </a:xfrm>
        </p:spPr>
        <p:txBody>
          <a:bodyPr/>
          <a:lstStyle/>
          <a:p>
            <a:r>
              <a:rPr lang="en-US" altLang="en-US" sz="4000" b="1" dirty="0"/>
              <a:t>Music Interventions for Improving Psychological and Physical Outcomes in Cancer Patients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9697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Music….Cancer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/>
              <a:t>29 studies (1880 participants; 33% male)	</a:t>
            </a:r>
          </a:p>
          <a:p>
            <a:pPr lvl="1"/>
            <a:r>
              <a:rPr lang="en-US" altLang="en-US" sz="2400" b="1" dirty="0"/>
              <a:t>17 US, 6 China, 2 Italy, 1 Iran, 1 Spain, 1 Taiwan, 1 Vietnam</a:t>
            </a:r>
          </a:p>
          <a:p>
            <a:r>
              <a:rPr lang="en-US" altLang="en-US" sz="2800" b="1" dirty="0"/>
              <a:t>12 music therapy</a:t>
            </a:r>
          </a:p>
          <a:p>
            <a:r>
              <a:rPr lang="en-US" altLang="en-US" sz="2800" b="1" dirty="0"/>
              <a:t>17 music </a:t>
            </a:r>
            <a:r>
              <a:rPr lang="en-US" altLang="en-US" sz="2800" b="1" dirty="0" smtClean="0"/>
              <a:t>medicine</a:t>
            </a:r>
            <a:endParaRPr lang="en-US" altLang="en-US" sz="2400" b="1" dirty="0"/>
          </a:p>
          <a:p>
            <a:pPr lvl="1"/>
            <a:r>
              <a:rPr lang="en-US" altLang="en-US" sz="2400" b="1" dirty="0"/>
              <a:t>9 chemotherapy or radiation</a:t>
            </a:r>
          </a:p>
          <a:p>
            <a:pPr lvl="1"/>
            <a:r>
              <a:rPr lang="en-US" altLang="en-US" sz="2400" b="1" dirty="0"/>
              <a:t>8 surgery or procedure</a:t>
            </a:r>
          </a:p>
          <a:p>
            <a:pPr lvl="1"/>
            <a:r>
              <a:rPr lang="en-US" altLang="en-US" sz="2400" b="1" dirty="0"/>
              <a:t>12 general</a:t>
            </a:r>
          </a:p>
          <a:p>
            <a:pPr lvl="1"/>
            <a:r>
              <a:rPr lang="en-US" altLang="en-US" sz="2400" b="1" dirty="0"/>
              <a:t>4 pediatric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3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Evidence-Based Practice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300" b="1" smtClean="0"/>
              <a:t>Strides being taken to accumulate high quality evidence in field of music therapy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300" b="1" smtClean="0"/>
          </a:p>
          <a:p>
            <a:pPr eaLnBrk="1" hangingPunct="1">
              <a:lnSpc>
                <a:spcPct val="90000"/>
              </a:lnSpc>
            </a:pPr>
            <a:r>
              <a:rPr lang="en-US" sz="3300" b="1" smtClean="0"/>
              <a:t>Attempting to assure that procedures used in music therapy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b="1" smtClean="0"/>
              <a:t>Safe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b="1" smtClean="0"/>
              <a:t>Effective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b="1" smtClean="0"/>
              <a:t>Cost-Effective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Bradt</a:t>
            </a:r>
            <a:r>
              <a:rPr lang="en-US" altLang="en-US" dirty="0"/>
              <a:t>,  </a:t>
            </a:r>
            <a:r>
              <a:rPr lang="en-US" altLang="en-US" dirty="0" err="1"/>
              <a:t>Dileo</a:t>
            </a:r>
            <a:r>
              <a:rPr lang="en-US" altLang="en-US" dirty="0"/>
              <a:t>, Shim (2013)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362201"/>
            <a:ext cx="7772400" cy="1295399"/>
          </a:xfrm>
        </p:spPr>
        <p:txBody>
          <a:bodyPr/>
          <a:lstStyle/>
          <a:p>
            <a:r>
              <a:rPr lang="en-US" altLang="en-US" sz="4000" b="1" dirty="0"/>
              <a:t>Music for Preoperative Anxiety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83103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Music….Preoperative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26 Trials (2051 Participants</a:t>
            </a:r>
            <a:r>
              <a:rPr lang="en-US" altLang="en-US" b="1" dirty="0" smtClean="0"/>
              <a:t>)</a:t>
            </a:r>
            <a:endParaRPr lang="en-US" altLang="en-US" b="1" dirty="0"/>
          </a:p>
          <a:p>
            <a:r>
              <a:rPr lang="en-US" altLang="en-US" b="1" dirty="0"/>
              <a:t>Inpatients, outpatients, emergency, non-emergency </a:t>
            </a:r>
          </a:p>
          <a:p>
            <a:r>
              <a:rPr lang="en-US" altLang="en-US" b="1" dirty="0"/>
              <a:t>Patients undergoing major as well as minor surgical procedures</a:t>
            </a:r>
          </a:p>
          <a:p>
            <a:pPr lvl="1"/>
            <a:r>
              <a:rPr lang="en-US" altLang="en-US" b="1" dirty="0"/>
              <a:t>General, endoscopic, gynecological, urogenital, </a:t>
            </a:r>
            <a:r>
              <a:rPr lang="en-US" altLang="en-US" b="1" dirty="0" err="1"/>
              <a:t>orthopedic,cosmetic</a:t>
            </a:r>
            <a:r>
              <a:rPr lang="en-US" altLang="en-US" b="1" dirty="0"/>
              <a:t>, caesarean, cardiac, </a:t>
            </a:r>
            <a:r>
              <a:rPr lang="en-US" altLang="en-US" b="1" dirty="0" err="1"/>
              <a:t>opthalmic</a:t>
            </a:r>
            <a:r>
              <a:rPr lang="en-US" altLang="en-US" b="1" dirty="0"/>
              <a:t>, </a:t>
            </a:r>
            <a:r>
              <a:rPr lang="en-US" altLang="en-US" b="1" dirty="0" err="1"/>
              <a:t>septorhinoplastic</a:t>
            </a:r>
            <a:r>
              <a:rPr lang="en-US" altLang="en-US" b="1" dirty="0"/>
              <a:t>, gastric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308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Music….Preoperative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/>
              <a:t>54% female; 46% male participants (Average 48.7 years</a:t>
            </a:r>
            <a:r>
              <a:rPr lang="en-US" altLang="en-US" sz="2800" b="1" dirty="0" smtClean="0"/>
              <a:t>)</a:t>
            </a:r>
            <a:endParaRPr lang="en-US" altLang="en-US" sz="2800" b="1" dirty="0"/>
          </a:p>
          <a:p>
            <a:r>
              <a:rPr lang="en-US" altLang="en-US" sz="2800" b="1" dirty="0"/>
              <a:t>Studies included</a:t>
            </a:r>
          </a:p>
          <a:p>
            <a:pPr lvl="1"/>
            <a:r>
              <a:rPr lang="en-US" altLang="en-US" b="1" dirty="0"/>
              <a:t>USA (9); Taiwan (5); Hong Kong (3); China (3); Turkey (2); Poland (2); Malaysia (1); Israel (1</a:t>
            </a:r>
            <a:r>
              <a:rPr lang="en-US" altLang="en-US" b="1" dirty="0" smtClean="0"/>
              <a:t>)</a:t>
            </a:r>
            <a:endParaRPr lang="en-US" altLang="en-US" b="1" dirty="0"/>
          </a:p>
          <a:p>
            <a:r>
              <a:rPr lang="en-US" altLang="en-US" sz="2800" b="1" dirty="0"/>
              <a:t>All studies classified as Music Medicine</a:t>
            </a:r>
          </a:p>
          <a:p>
            <a:pPr lvl="1"/>
            <a:r>
              <a:rPr lang="en-US" altLang="en-US" b="1" dirty="0"/>
              <a:t>Most with one 20-30 minute listening session</a:t>
            </a:r>
          </a:p>
          <a:p>
            <a:pPr lvl="1"/>
            <a:r>
              <a:rPr lang="en-US" altLang="en-US" b="1" dirty="0"/>
              <a:t>2 with multiple listening sessions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7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648200"/>
            <a:ext cx="7772400" cy="1120775"/>
          </a:xfrm>
        </p:spPr>
        <p:txBody>
          <a:bodyPr/>
          <a:lstStyle/>
          <a:p>
            <a:r>
              <a:rPr lang="en-US" dirty="0" err="1" smtClean="0"/>
              <a:t>Bradt</a:t>
            </a:r>
            <a:r>
              <a:rPr lang="en-US" dirty="0" smtClean="0"/>
              <a:t> &amp; </a:t>
            </a:r>
            <a:r>
              <a:rPr lang="en-US" dirty="0" err="1" smtClean="0"/>
              <a:t>Dileo</a:t>
            </a:r>
            <a:r>
              <a:rPr lang="en-US" dirty="0" smtClean="0"/>
              <a:t>, 2010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828801"/>
            <a:ext cx="7772400" cy="1752600"/>
          </a:xfrm>
        </p:spPr>
        <p:txBody>
          <a:bodyPr/>
          <a:lstStyle/>
          <a:p>
            <a:r>
              <a:rPr lang="en-US" altLang="en-US" sz="5400" b="1" dirty="0"/>
              <a:t>Music Therapy for </a:t>
            </a:r>
            <a:br>
              <a:rPr lang="en-US" altLang="en-US" sz="5400" b="1" dirty="0"/>
            </a:br>
            <a:r>
              <a:rPr lang="en-US" altLang="en-US" sz="5400" b="1" dirty="0"/>
              <a:t>End-of-Life Care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10469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Therapy…..EOL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dirty="0"/>
              <a:t>PURPOSE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b="1" dirty="0"/>
          </a:p>
          <a:p>
            <a:pPr>
              <a:lnSpc>
                <a:spcPct val="80000"/>
              </a:lnSpc>
            </a:pPr>
            <a:r>
              <a:rPr lang="en-US" altLang="en-US" sz="2800" b="1" dirty="0"/>
              <a:t>To compare the effects of music therapy combined with standard care with</a:t>
            </a:r>
          </a:p>
          <a:p>
            <a:pPr lvl="1">
              <a:lnSpc>
                <a:spcPct val="80000"/>
              </a:lnSpc>
            </a:pPr>
            <a:endParaRPr lang="en-US" altLang="en-US" sz="2400" b="1" dirty="0"/>
          </a:p>
          <a:p>
            <a:pPr lvl="1">
              <a:lnSpc>
                <a:spcPct val="80000"/>
              </a:lnSpc>
            </a:pPr>
            <a:r>
              <a:rPr lang="en-US" altLang="en-US" sz="2400" b="1" dirty="0"/>
              <a:t>standard care alone, or</a:t>
            </a:r>
          </a:p>
          <a:p>
            <a:pPr lvl="1">
              <a:lnSpc>
                <a:spcPct val="80000"/>
              </a:lnSpc>
            </a:pPr>
            <a:endParaRPr lang="en-US" altLang="en-US" sz="2400" b="1" dirty="0"/>
          </a:p>
          <a:p>
            <a:pPr lvl="1">
              <a:lnSpc>
                <a:spcPct val="80000"/>
              </a:lnSpc>
            </a:pPr>
            <a:r>
              <a:rPr lang="en-US" altLang="en-US" sz="2400" b="1" dirty="0"/>
              <a:t>standard care and other therapies.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73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Therapy….EOL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 Included</a:t>
            </a:r>
          </a:p>
          <a:p>
            <a:endParaRPr lang="en-US" dirty="0"/>
          </a:p>
          <a:p>
            <a:r>
              <a:rPr lang="en-US" altLang="en-US" b="1" dirty="0"/>
              <a:t>5 studies (175 participants, 49% male) </a:t>
            </a:r>
          </a:p>
          <a:p>
            <a:endParaRPr lang="en-US" altLang="en-US" b="1" dirty="0"/>
          </a:p>
          <a:p>
            <a:r>
              <a:rPr lang="en-US" altLang="en-US" b="1" dirty="0"/>
              <a:t>All Music Therapy</a:t>
            </a:r>
          </a:p>
          <a:p>
            <a:endParaRPr lang="en-US" altLang="en-US" b="1" dirty="0"/>
          </a:p>
          <a:p>
            <a:r>
              <a:rPr lang="en-US" altLang="en-US" b="1" dirty="0"/>
              <a:t>4 US, 1 Australia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0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Contact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hlinkClick r:id="rId2"/>
              </a:rPr>
              <a:t>cdileo@temple.edu</a:t>
            </a:r>
            <a:endParaRPr lang="en-US" b="1" smtClean="0"/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eaLnBrk="1" hangingPunct="1"/>
            <a:r>
              <a:rPr lang="en-US" b="1" smtClean="0">
                <a:hlinkClick r:id="rId3"/>
              </a:rPr>
              <a:t>www.temple.edu/musictherapy</a:t>
            </a:r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>
                <a:hlinkClick r:id="rId4"/>
              </a:rPr>
              <a:t>www.temple.edu/boyer/researchcenter</a:t>
            </a:r>
            <a:endParaRPr lang="en-US" b="1" smtClean="0"/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Cochrane Collaboration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hlinkClick r:id="rId2"/>
              </a:rPr>
              <a:t>The Cochrane Collaboration</a:t>
            </a: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international network of individuals and institutions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review and analyze the best clinical trials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synthesize them into regularly updated systematic reviews and meta-analyses.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considered by many to be the Gold Standard, or the final word in the medical conversation on a topic.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Current Cochrane Reviews at Temple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/>
              <a:t>Music for stress and anxiety reduction in coronary heart disease patients (</a:t>
            </a:r>
            <a:r>
              <a:rPr lang="en-US" altLang="en-US" sz="2400" b="1" dirty="0" err="1"/>
              <a:t>Bradt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Dileo</a:t>
            </a:r>
            <a:r>
              <a:rPr lang="en-US" altLang="en-US" sz="2400" b="1" dirty="0"/>
              <a:t> &amp; </a:t>
            </a:r>
            <a:r>
              <a:rPr lang="en-US" altLang="en-US" sz="2400" b="1" dirty="0" err="1"/>
              <a:t>Potvin</a:t>
            </a:r>
            <a:r>
              <a:rPr lang="en-US" altLang="en-US" sz="2400" b="1" dirty="0"/>
              <a:t>) (2013</a:t>
            </a:r>
            <a:r>
              <a:rPr lang="en-US" altLang="en-US" sz="2400" b="1" dirty="0" smtClean="0"/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400" b="1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 smtClean="0"/>
              <a:t>Music </a:t>
            </a:r>
            <a:r>
              <a:rPr lang="en-US" altLang="en-US" sz="2400" b="1" dirty="0"/>
              <a:t>therapy for end-of-life care (</a:t>
            </a:r>
            <a:r>
              <a:rPr lang="en-US" altLang="en-US" sz="2400" b="1" dirty="0" err="1"/>
              <a:t>Bradt</a:t>
            </a:r>
            <a:r>
              <a:rPr lang="en-US" altLang="en-US" sz="2400" b="1" dirty="0"/>
              <a:t> &amp; </a:t>
            </a:r>
            <a:r>
              <a:rPr lang="en-US" altLang="en-US" sz="2400" b="1" dirty="0" err="1"/>
              <a:t>Dileo</a:t>
            </a:r>
            <a:r>
              <a:rPr lang="en-US" altLang="en-US" sz="2400" b="1" dirty="0"/>
              <a:t>) (2009</a:t>
            </a:r>
            <a:r>
              <a:rPr lang="en-US" altLang="en-US" sz="2400" b="1" dirty="0" smtClean="0"/>
              <a:t>)</a:t>
            </a:r>
            <a:endParaRPr lang="en-US" altLang="en-US" sz="2400" b="1" dirty="0"/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400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 smtClean="0"/>
              <a:t>Music </a:t>
            </a:r>
            <a:r>
              <a:rPr lang="en-US" altLang="en-US" sz="2400" b="1" dirty="0"/>
              <a:t>therapy for acquired brain injury (2010) (</a:t>
            </a:r>
            <a:r>
              <a:rPr lang="en-US" altLang="en-US" sz="2400" b="1" dirty="0" err="1"/>
              <a:t>Bradt</a:t>
            </a:r>
            <a:r>
              <a:rPr lang="en-US" altLang="en-US" sz="2400" b="1" dirty="0"/>
              <a:t>, Magee, </a:t>
            </a:r>
            <a:r>
              <a:rPr lang="en-US" altLang="en-US" sz="2400" b="1" dirty="0" err="1"/>
              <a:t>Dileo</a:t>
            </a:r>
            <a:r>
              <a:rPr lang="en-US" altLang="en-US" sz="2400" b="1" dirty="0"/>
              <a:t>, Wheeler, </a:t>
            </a:r>
            <a:r>
              <a:rPr lang="en-US" altLang="en-US" sz="2400" b="1" dirty="0" err="1"/>
              <a:t>McGilloway</a:t>
            </a:r>
            <a:r>
              <a:rPr lang="en-US" altLang="en-US" sz="2400" b="1" dirty="0"/>
              <a:t>)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400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 dirty="0" smtClean="0"/>
              <a:t>Music </a:t>
            </a:r>
            <a:r>
              <a:rPr lang="en-US" altLang="en-US" sz="2400" b="1" dirty="0"/>
              <a:t>interventions for mechanically ventilated patients (</a:t>
            </a:r>
            <a:r>
              <a:rPr lang="en-US" altLang="en-US" sz="2400" b="1" dirty="0" err="1"/>
              <a:t>Bradt</a:t>
            </a:r>
            <a:r>
              <a:rPr lang="en-US" altLang="en-US" sz="2400" b="1" dirty="0"/>
              <a:t> &amp; </a:t>
            </a:r>
            <a:r>
              <a:rPr lang="en-US" altLang="en-US" sz="2400" b="1" dirty="0" err="1" smtClean="0"/>
              <a:t>Dileo</a:t>
            </a:r>
            <a:r>
              <a:rPr lang="en-US" altLang="en-US" sz="2400" b="1" dirty="0" smtClean="0"/>
              <a:t>., 2010 update in press)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b="1" dirty="0" smtClean="0"/>
              <a:t>Music </a:t>
            </a:r>
            <a:r>
              <a:rPr lang="en-US" altLang="en-US" b="1" dirty="0"/>
              <a:t>interventions for improving psychological and physical outcomes in cancer patients (</a:t>
            </a:r>
            <a:r>
              <a:rPr lang="en-US" altLang="en-US" b="1" dirty="0" err="1"/>
              <a:t>Bradt</a:t>
            </a:r>
            <a:r>
              <a:rPr lang="en-US" altLang="en-US" b="1" dirty="0"/>
              <a:t>, </a:t>
            </a:r>
            <a:r>
              <a:rPr lang="en-US" altLang="en-US" b="1" dirty="0" err="1"/>
              <a:t>Dileo</a:t>
            </a:r>
            <a:r>
              <a:rPr lang="en-US" altLang="en-US" b="1" dirty="0"/>
              <a:t>, </a:t>
            </a:r>
            <a:r>
              <a:rPr lang="en-US" altLang="en-US" b="1" dirty="0" err="1"/>
              <a:t>Grocke</a:t>
            </a:r>
            <a:r>
              <a:rPr lang="en-US" altLang="en-US" b="1" dirty="0"/>
              <a:t> &amp; Magill) (2011) (being updated)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b="1" dirty="0" smtClean="0"/>
              <a:t>Music </a:t>
            </a:r>
            <a:r>
              <a:rPr lang="en-US" altLang="en-US" b="1" dirty="0"/>
              <a:t>for pre-operative anxiety (</a:t>
            </a:r>
            <a:r>
              <a:rPr lang="en-US" altLang="en-US" b="1" dirty="0" err="1"/>
              <a:t>Bradt</a:t>
            </a:r>
            <a:r>
              <a:rPr lang="en-US" altLang="en-US" b="1" dirty="0"/>
              <a:t>, </a:t>
            </a:r>
            <a:r>
              <a:rPr lang="en-US" altLang="en-US" b="1" dirty="0" err="1"/>
              <a:t>Dileo</a:t>
            </a:r>
            <a:r>
              <a:rPr lang="en-US" altLang="en-US" b="1" dirty="0"/>
              <a:t> &amp; Shim) (2013)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1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Published Cochrane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b="1" dirty="0" smtClean="0"/>
              <a:t>Music during caesarean section under regional </a:t>
            </a:r>
            <a:r>
              <a:rPr lang="en-US" sz="2000" b="1" dirty="0" err="1" smtClean="0"/>
              <a:t>anaesthesia</a:t>
            </a:r>
            <a:r>
              <a:rPr lang="en-US" sz="2000" b="1" dirty="0" smtClean="0"/>
              <a:t> for improving maternal and infant outcomes (</a:t>
            </a:r>
            <a:r>
              <a:rPr lang="en-US" sz="2000" dirty="0" err="1" smtClean="0"/>
              <a:t>Laopaiboon</a:t>
            </a:r>
            <a:r>
              <a:rPr lang="en-US" sz="2000" baseline="30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Lumbiganon</a:t>
            </a:r>
            <a:r>
              <a:rPr lang="en-US" sz="2000" baseline="30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Martis</a:t>
            </a:r>
            <a:r>
              <a:rPr lang="en-US" sz="2000" baseline="30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Vatanasapt</a:t>
            </a:r>
            <a:r>
              <a:rPr lang="en-US" sz="2000" baseline="30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Somjaivong</a:t>
            </a:r>
            <a:r>
              <a:rPr lang="en-US" sz="2000" dirty="0" smtClean="0"/>
              <a:t>) (2009)</a:t>
            </a:r>
          </a:p>
          <a:p>
            <a:pPr>
              <a:defRPr/>
            </a:pPr>
            <a:r>
              <a:rPr lang="en-US" sz="2000" b="1" dirty="0" smtClean="0"/>
              <a:t>Music for pain relief (</a:t>
            </a:r>
            <a:r>
              <a:rPr lang="en-US" sz="2000" dirty="0" err="1" smtClean="0"/>
              <a:t>Cepeda,Carr</a:t>
            </a:r>
            <a:r>
              <a:rPr lang="en-US" sz="2000" dirty="0" smtClean="0"/>
              <a:t>, Lau, </a:t>
            </a:r>
            <a:r>
              <a:rPr lang="en-US" sz="2000" dirty="0" err="1" smtClean="0"/>
              <a:t>Alvare</a:t>
            </a:r>
            <a:r>
              <a:rPr lang="en-US" sz="2000" dirty="0" smtClean="0"/>
              <a:t>, 2013)</a:t>
            </a:r>
          </a:p>
          <a:p>
            <a:pPr>
              <a:defRPr/>
            </a:pPr>
            <a:r>
              <a:rPr lang="en-US" sz="2000" b="1" dirty="0">
                <a:solidFill>
                  <a:schemeClr val="bg2"/>
                </a:solidFill>
                <a:hlinkClick r:id="rId2"/>
              </a:rPr>
              <a:t>Music</a:t>
            </a:r>
            <a:r>
              <a:rPr lang="en-US" sz="2000" dirty="0">
                <a:solidFill>
                  <a:schemeClr val="bg2"/>
                </a:solidFill>
                <a:hlinkClick r:id="rId2"/>
              </a:rPr>
              <a:t> therapy for people with autism spectrum </a:t>
            </a:r>
            <a:r>
              <a:rPr lang="en-US" sz="2000" dirty="0" smtClean="0">
                <a:solidFill>
                  <a:schemeClr val="bg2"/>
                </a:solidFill>
                <a:hlinkClick r:id="rId2"/>
              </a:rPr>
              <a:t>disorder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err="1" smtClean="0"/>
              <a:t>Geretsegger</a:t>
            </a:r>
            <a:r>
              <a:rPr lang="en-US" sz="2000" dirty="0" smtClean="0"/>
              <a:t> </a:t>
            </a:r>
            <a:r>
              <a:rPr lang="en-US" sz="2000" dirty="0"/>
              <a:t>, </a:t>
            </a:r>
            <a:r>
              <a:rPr lang="en-US" sz="2000" dirty="0" err="1" smtClean="0"/>
              <a:t>Elefant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 err="1"/>
              <a:t>Mössler</a:t>
            </a:r>
            <a:r>
              <a:rPr lang="en-US" sz="2000" dirty="0"/>
              <a:t> </a:t>
            </a:r>
            <a:r>
              <a:rPr lang="en-US" sz="2000" dirty="0" smtClean="0"/>
              <a:t>Gold (2014)</a:t>
            </a:r>
          </a:p>
          <a:p>
            <a:pPr>
              <a:defRPr/>
            </a:pPr>
            <a:r>
              <a:rPr lang="en-US" sz="2000" b="1" dirty="0" smtClean="0"/>
              <a:t>Music therapy for Depression</a:t>
            </a:r>
            <a:r>
              <a:rPr lang="en-US" sz="2000" dirty="0" smtClean="0"/>
              <a:t> (</a:t>
            </a:r>
            <a:r>
              <a:rPr lang="en-US" sz="2000" dirty="0" err="1" smtClean="0"/>
              <a:t>Maratos</a:t>
            </a:r>
            <a:r>
              <a:rPr lang="en-US" sz="2000" dirty="0" smtClean="0"/>
              <a:t>, Gold, Wang, Crawford) (2008)</a:t>
            </a:r>
          </a:p>
          <a:p>
            <a:pPr>
              <a:defRPr/>
            </a:pPr>
            <a:r>
              <a:rPr lang="en-US" sz="2000" b="1" dirty="0" smtClean="0"/>
              <a:t>Music Therapy for People with Dementia </a:t>
            </a:r>
            <a:r>
              <a:rPr lang="en-US" sz="2000" dirty="0" smtClean="0"/>
              <a:t>(</a:t>
            </a:r>
            <a:r>
              <a:rPr lang="en-US" sz="2000" dirty="0" err="1" smtClean="0"/>
              <a:t>Vink,Bruinsma,Scholten</a:t>
            </a:r>
            <a:r>
              <a:rPr lang="en-US" sz="2000" dirty="0" smtClean="0"/>
              <a:t>) (2003)</a:t>
            </a:r>
          </a:p>
          <a:p>
            <a:pPr>
              <a:defRPr/>
            </a:pPr>
            <a:r>
              <a:rPr lang="en-US" sz="2000" b="1" dirty="0" smtClean="0">
                <a:hlinkClick r:id="rId3"/>
              </a:rPr>
              <a:t>Music</a:t>
            </a:r>
            <a:r>
              <a:rPr lang="en-US" sz="2000" dirty="0" smtClean="0">
                <a:hlinkClick r:id="rId3"/>
              </a:rPr>
              <a:t> </a:t>
            </a:r>
            <a:r>
              <a:rPr lang="en-US" sz="2000" dirty="0">
                <a:hlinkClick r:id="rId3"/>
              </a:rPr>
              <a:t>therapy for people with schizophrenia and schizophrenia-like </a:t>
            </a:r>
            <a:r>
              <a:rPr lang="en-US" sz="2000" dirty="0" smtClean="0">
                <a:hlinkClick r:id="rId3"/>
              </a:rPr>
              <a:t>disorders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Mössler</a:t>
            </a:r>
            <a:r>
              <a:rPr lang="en-US" sz="2000" dirty="0" smtClean="0"/>
              <a:t>, Chen, </a:t>
            </a:r>
            <a:r>
              <a:rPr lang="en-US" sz="2000" dirty="0" err="1" smtClean="0"/>
              <a:t>Heldal</a:t>
            </a:r>
            <a:r>
              <a:rPr lang="en-US" sz="2000" dirty="0" smtClean="0"/>
              <a:t>, Gold, 2011)</a:t>
            </a:r>
            <a:endParaRPr lang="en-US" sz="2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Cochrane Reviews </a:t>
            </a:r>
          </a:p>
        </p:txBody>
      </p:sp>
      <p:sp>
        <p:nvSpPr>
          <p:cNvPr id="9219" name="Control 1"/>
          <p:cNvSpPr>
            <a:spLocks noChangeArrowheads="1" noChangeShapeType="1"/>
          </p:cNvSpPr>
          <p:nvPr/>
        </p:nvSpPr>
        <p:spPr bwMode="auto">
          <a:xfrm>
            <a:off x="457200" y="3476625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Control 2"/>
          <p:cNvSpPr>
            <a:spLocks noChangeArrowheads="1" noChangeShapeType="1"/>
          </p:cNvSpPr>
          <p:nvPr/>
        </p:nvSpPr>
        <p:spPr bwMode="auto">
          <a:xfrm>
            <a:off x="457200" y="3476625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2000" dirty="0" smtClean="0"/>
          </a:p>
          <a:p>
            <a:r>
              <a:rPr lang="en-US" sz="2000" dirty="0">
                <a:hlinkClick r:id="rId2"/>
              </a:rPr>
              <a:t>Listening to </a:t>
            </a:r>
            <a:r>
              <a:rPr lang="en-US" sz="2000" b="1" dirty="0">
                <a:hlinkClick r:id="rId2"/>
              </a:rPr>
              <a:t>music</a:t>
            </a:r>
            <a:r>
              <a:rPr lang="en-US" sz="2000" dirty="0">
                <a:hlinkClick r:id="rId2"/>
              </a:rPr>
              <a:t> for improving sleep in adults with </a:t>
            </a:r>
            <a:r>
              <a:rPr lang="en-US" sz="2000" dirty="0" smtClean="0">
                <a:hlinkClick r:id="rId2"/>
              </a:rPr>
              <a:t>insomnia</a:t>
            </a:r>
            <a:r>
              <a:rPr lang="en-US" sz="2000" dirty="0" smtClean="0"/>
              <a:t> (Jespersen Koenig, </a:t>
            </a:r>
            <a:r>
              <a:rPr lang="en-US" sz="2000" dirty="0" err="1" smtClean="0"/>
              <a:t>Jennum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 smtClean="0"/>
              <a:t>PetVuust</a:t>
            </a:r>
            <a:r>
              <a:rPr lang="en-US" sz="2000" dirty="0" smtClean="0"/>
              <a:t>, 2013</a:t>
            </a:r>
          </a:p>
          <a:p>
            <a:endParaRPr lang="en-US" sz="2000" b="1" dirty="0" smtClean="0">
              <a:hlinkClick r:id="rId3"/>
            </a:endParaRPr>
          </a:p>
          <a:p>
            <a:r>
              <a:rPr lang="en-US" sz="2000" b="1" dirty="0" smtClean="0">
                <a:hlinkClick r:id="rId3"/>
              </a:rPr>
              <a:t>Music</a:t>
            </a:r>
            <a:r>
              <a:rPr lang="en-US" sz="2000" dirty="0" smtClean="0">
                <a:hlinkClick r:id="rId3"/>
              </a:rPr>
              <a:t> </a:t>
            </a:r>
            <a:r>
              <a:rPr lang="en-US" sz="2000" dirty="0">
                <a:hlinkClick r:id="rId3"/>
              </a:rPr>
              <a:t>therapy for attention deficit hyperactivity disorder (ADHD) in children and </a:t>
            </a:r>
            <a:r>
              <a:rPr lang="en-US" sz="2000" dirty="0" smtClean="0">
                <a:hlinkClick r:id="rId3"/>
              </a:rPr>
              <a:t>adolescents</a:t>
            </a:r>
            <a:r>
              <a:rPr lang="en-US" sz="2000" dirty="0"/>
              <a:t> </a:t>
            </a:r>
            <a:r>
              <a:rPr lang="en-US" sz="2000" dirty="0" smtClean="0"/>
              <a:t>(Zhang, Liu, An, </a:t>
            </a:r>
            <a:r>
              <a:rPr lang="en-US" sz="2000" dirty="0" err="1" smtClean="0"/>
              <a:t>You,Teng</a:t>
            </a:r>
            <a:r>
              <a:rPr lang="en-US" sz="2000" dirty="0" smtClean="0"/>
              <a:t>, Liu 2012)</a:t>
            </a:r>
          </a:p>
          <a:p>
            <a:endParaRPr lang="en-US" sz="2000" b="1" dirty="0"/>
          </a:p>
          <a:p>
            <a:endParaRPr lang="en-US" sz="2000" dirty="0" smtClean="0"/>
          </a:p>
          <a:p>
            <a:endParaRPr lang="en-US" sz="2000" dirty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sz="2000" b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Arts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800" b="1" dirty="0">
                <a:hlinkClick r:id="rId2"/>
              </a:rPr>
              <a:t>Art therapy</a:t>
            </a:r>
            <a:r>
              <a:rPr lang="en-US" sz="2800" dirty="0">
                <a:hlinkClick r:id="rId2"/>
              </a:rPr>
              <a:t> for people with dementia</a:t>
            </a:r>
            <a:r>
              <a:rPr lang="en-US" sz="2800" dirty="0"/>
              <a:t> </a:t>
            </a:r>
            <a:r>
              <a:rPr lang="en-US" sz="2800" dirty="0" err="1"/>
              <a:t>Deshmukh</a:t>
            </a:r>
            <a:r>
              <a:rPr lang="en-US" sz="2800" dirty="0"/>
              <a:t>,  Holmes, </a:t>
            </a:r>
            <a:r>
              <a:rPr lang="en-US" sz="2800" dirty="0" err="1"/>
              <a:t>Cardno</a:t>
            </a:r>
            <a:r>
              <a:rPr lang="en-US" sz="2800" dirty="0"/>
              <a:t>, 2014)</a:t>
            </a:r>
          </a:p>
          <a:p>
            <a:r>
              <a:rPr lang="en-US" sz="2800" b="1" dirty="0">
                <a:hlinkClick r:id="rId3"/>
              </a:rPr>
              <a:t>Art therapy</a:t>
            </a:r>
            <a:r>
              <a:rPr lang="en-US" sz="2800" dirty="0">
                <a:hlinkClick r:id="rId3"/>
              </a:rPr>
              <a:t> for schizophrenia or schizophrenia-like illnesses</a:t>
            </a:r>
            <a:r>
              <a:rPr lang="en-US" sz="2800" dirty="0"/>
              <a:t> Ruddy, </a:t>
            </a:r>
            <a:r>
              <a:rPr lang="en-US" sz="2800" dirty="0" err="1"/>
              <a:t>Milnes</a:t>
            </a:r>
            <a:r>
              <a:rPr lang="en-US" sz="2800" dirty="0"/>
              <a:t>, 2005</a:t>
            </a:r>
          </a:p>
          <a:p>
            <a:r>
              <a:rPr lang="en-US" sz="2800" dirty="0">
                <a:hlinkClick r:id="rId4"/>
              </a:rPr>
              <a:t>Dance/movement therapy for improving psychological and physical outcomes in cancer patients</a:t>
            </a:r>
            <a:r>
              <a:rPr lang="en-US" sz="2800" dirty="0"/>
              <a:t> (</a:t>
            </a:r>
            <a:r>
              <a:rPr lang="en-US" sz="2800" dirty="0" err="1"/>
              <a:t>Bradt</a:t>
            </a:r>
            <a:r>
              <a:rPr lang="en-US" sz="2800" dirty="0"/>
              <a:t>, </a:t>
            </a:r>
            <a:r>
              <a:rPr lang="en-US" sz="2800" dirty="0" err="1"/>
              <a:t>Goodill</a:t>
            </a:r>
            <a:r>
              <a:rPr lang="en-US" sz="2800" dirty="0"/>
              <a:t>, </a:t>
            </a:r>
            <a:r>
              <a:rPr lang="en-US" sz="2800" dirty="0" err="1"/>
              <a:t>Dileo</a:t>
            </a:r>
            <a:r>
              <a:rPr lang="en-US" sz="2800" dirty="0"/>
              <a:t>, 2011) </a:t>
            </a:r>
            <a:endParaRPr lang="en-US" sz="2800" b="1" dirty="0">
              <a:hlinkClick r:id="rId5"/>
            </a:endParaRPr>
          </a:p>
          <a:p>
            <a:r>
              <a:rPr lang="en-US" sz="2800" b="1" dirty="0">
                <a:hlinkClick r:id="rId5"/>
              </a:rPr>
              <a:t>Dance therapy</a:t>
            </a:r>
            <a:r>
              <a:rPr lang="en-US" sz="2800" dirty="0">
                <a:hlinkClick r:id="rId5"/>
              </a:rPr>
              <a:t> for schizophrenia</a:t>
            </a:r>
            <a:r>
              <a:rPr lang="en-US" sz="2800" dirty="0"/>
              <a:t> (Ren, Xia, 2013)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266648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8670</TotalTime>
  <Words>1341</Words>
  <Application>Microsoft Office PowerPoint</Application>
  <PresentationFormat>Diavoorstelling (4:3)</PresentationFormat>
  <Paragraphs>227</Paragraphs>
  <Slides>36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40" baseType="lpstr">
      <vt:lpstr>Arial</vt:lpstr>
      <vt:lpstr>Times New Roman</vt:lpstr>
      <vt:lpstr>Wingdings</vt:lpstr>
      <vt:lpstr>Quadrant</vt:lpstr>
      <vt:lpstr>COCHRANE REVIEWS AND  MUSIC THERAPY RESEARCH</vt:lpstr>
      <vt:lpstr>Basic issues to be addressed</vt:lpstr>
      <vt:lpstr>Evidence-Based Practice</vt:lpstr>
      <vt:lpstr>Cochrane Collaboration</vt:lpstr>
      <vt:lpstr>Current Cochrane Reviews at Temple</vt:lpstr>
      <vt:lpstr>PowerPoint-presentatie</vt:lpstr>
      <vt:lpstr>Other Published Cochrane Reviews</vt:lpstr>
      <vt:lpstr>Cochrane Reviews </vt:lpstr>
      <vt:lpstr>Other Arts therapies</vt:lpstr>
      <vt:lpstr>Some Basics</vt:lpstr>
      <vt:lpstr>Systematic Reviews</vt:lpstr>
      <vt:lpstr>Types of studies</vt:lpstr>
      <vt:lpstr>Library of Medicine definition</vt:lpstr>
      <vt:lpstr>Library of Medicine Definition</vt:lpstr>
      <vt:lpstr>Reporting Results- Risk of Bias</vt:lpstr>
      <vt:lpstr>A Common Classification  Scheme for Bias</vt:lpstr>
      <vt:lpstr>Understanding Results</vt:lpstr>
      <vt:lpstr>Music for stress and anxiety reduction in coronary heart disease patients</vt:lpstr>
      <vt:lpstr>Music…CHD</vt:lpstr>
      <vt:lpstr>Studies Included</vt:lpstr>
      <vt:lpstr>Music Medicine vs. Music Therapy</vt:lpstr>
      <vt:lpstr>Data Analysis</vt:lpstr>
      <vt:lpstr>Bradt, Dileo &amp; Grocke, 2010) (Bradt &amp; Dileo, in press) </vt:lpstr>
      <vt:lpstr>Music…Mechanically Ventilated Patients</vt:lpstr>
      <vt:lpstr>Music…Mechanically Ventilated Patients</vt:lpstr>
      <vt:lpstr>Bradt, Magee, Dileo, Wheeler, McGilloway , 2010 </vt:lpstr>
      <vt:lpstr>MT/ABI</vt:lpstr>
      <vt:lpstr>Bradt, Dileo, Grocke, Magill, 2011 BRADT, DILEO, MAGILL (IN PROGRESS) </vt:lpstr>
      <vt:lpstr>Music….Cancer Patients</vt:lpstr>
      <vt:lpstr>Bradt,  Dileo, Shim (2013) </vt:lpstr>
      <vt:lpstr>Music….Preoperative Anxiety</vt:lpstr>
      <vt:lpstr>Music….Preoperative Anxiety</vt:lpstr>
      <vt:lpstr>Bradt &amp; Dileo, 2010</vt:lpstr>
      <vt:lpstr>Music Therapy…..EOL</vt:lpstr>
      <vt:lpstr>Music Therapy….EOL</vt:lpstr>
      <vt:lpstr>Contact</vt:lpstr>
    </vt:vector>
  </TitlesOfParts>
  <Company>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cheryl dileo</dc:creator>
  <cp:keywords>student lecture aalborg</cp:keywords>
  <cp:lastModifiedBy>Nieuwenhuizen, BBA (Brenda)</cp:lastModifiedBy>
  <cp:revision>104</cp:revision>
  <dcterms:created xsi:type="dcterms:W3CDTF">2009-10-05T19:49:35Z</dcterms:created>
  <dcterms:modified xsi:type="dcterms:W3CDTF">2015-01-20T15:40:40Z</dcterms:modified>
</cp:coreProperties>
</file>